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9"/>
  </p:notesMasterIdLst>
  <p:handoutMasterIdLst>
    <p:handoutMasterId r:id="rId270"/>
  </p:handoutMasterIdLst>
  <p:sldIdLst>
    <p:sldId id="354" r:id="rId2"/>
    <p:sldId id="604" r:id="rId3"/>
    <p:sldId id="605" r:id="rId4"/>
    <p:sldId id="258" r:id="rId5"/>
    <p:sldId id="418" r:id="rId6"/>
    <p:sldId id="261" r:id="rId7"/>
    <p:sldId id="262" r:id="rId8"/>
    <p:sldId id="263" r:id="rId9"/>
    <p:sldId id="264" r:id="rId10"/>
    <p:sldId id="267" r:id="rId11"/>
    <p:sldId id="268" r:id="rId12"/>
    <p:sldId id="269" r:id="rId13"/>
    <p:sldId id="526" r:id="rId14"/>
    <p:sldId id="270" r:id="rId15"/>
    <p:sldId id="528" r:id="rId16"/>
    <p:sldId id="271" r:id="rId17"/>
    <p:sldId id="272" r:id="rId18"/>
    <p:sldId id="273" r:id="rId19"/>
    <p:sldId id="274" r:id="rId20"/>
    <p:sldId id="275" r:id="rId21"/>
    <p:sldId id="276" r:id="rId22"/>
    <p:sldId id="530" r:id="rId23"/>
    <p:sldId id="531" r:id="rId24"/>
    <p:sldId id="277" r:id="rId25"/>
    <p:sldId id="278" r:id="rId26"/>
    <p:sldId id="424" r:id="rId27"/>
    <p:sldId id="425" r:id="rId28"/>
    <p:sldId id="426" r:id="rId29"/>
    <p:sldId id="335" r:id="rId30"/>
    <p:sldId id="331" r:id="rId31"/>
    <p:sldId id="332" r:id="rId32"/>
    <p:sldId id="333" r:id="rId33"/>
    <p:sldId id="334" r:id="rId34"/>
    <p:sldId id="455" r:id="rId35"/>
    <p:sldId id="480" r:id="rId36"/>
    <p:sldId id="457" r:id="rId37"/>
    <p:sldId id="458" r:id="rId38"/>
    <p:sldId id="460" r:id="rId39"/>
    <p:sldId id="461" r:id="rId40"/>
    <p:sldId id="462" r:id="rId41"/>
    <p:sldId id="459" r:id="rId42"/>
    <p:sldId id="345" r:id="rId43"/>
    <p:sldId id="283" r:id="rId44"/>
    <p:sldId id="362" r:id="rId45"/>
    <p:sldId id="356" r:id="rId46"/>
    <p:sldId id="357" r:id="rId47"/>
    <p:sldId id="310" r:id="rId48"/>
    <p:sldId id="286" r:id="rId49"/>
    <p:sldId id="287" r:id="rId50"/>
    <p:sldId id="288" r:id="rId51"/>
    <p:sldId id="289" r:id="rId52"/>
    <p:sldId id="409" r:id="rId53"/>
    <p:sldId id="415" r:id="rId54"/>
    <p:sldId id="421" r:id="rId55"/>
    <p:sldId id="429" r:id="rId56"/>
    <p:sldId id="611"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606" r:id="rId74"/>
    <p:sldId id="401" r:id="rId75"/>
    <p:sldId id="326" r:id="rId76"/>
    <p:sldId id="423" r:id="rId77"/>
    <p:sldId id="341" r:id="rId78"/>
    <p:sldId id="328" r:id="rId79"/>
    <p:sldId id="350" r:id="rId80"/>
    <p:sldId id="329" r:id="rId81"/>
    <p:sldId id="330" r:id="rId82"/>
    <p:sldId id="342" r:id="rId83"/>
    <p:sldId id="351" r:id="rId84"/>
    <p:sldId id="352" r:id="rId85"/>
    <p:sldId id="364" r:id="rId86"/>
    <p:sldId id="363" r:id="rId87"/>
    <p:sldId id="402" r:id="rId88"/>
    <p:sldId id="438" r:id="rId89"/>
    <p:sldId id="469" r:id="rId90"/>
    <p:sldId id="472" r:id="rId91"/>
    <p:sldId id="470" r:id="rId92"/>
    <p:sldId id="471" r:id="rId93"/>
    <p:sldId id="336" r:id="rId94"/>
    <p:sldId id="366" r:id="rId95"/>
    <p:sldId id="403" r:id="rId96"/>
    <p:sldId id="365" r:id="rId97"/>
    <p:sldId id="367" r:id="rId98"/>
    <p:sldId id="393" r:id="rId99"/>
    <p:sldId id="369" r:id="rId100"/>
    <p:sldId id="479" r:id="rId101"/>
    <p:sldId id="404" r:id="rId102"/>
    <p:sldId id="436" r:id="rId103"/>
    <p:sldId id="437" r:id="rId104"/>
    <p:sldId id="440" r:id="rId105"/>
    <p:sldId id="394" r:id="rId106"/>
    <p:sldId id="405" r:id="rId107"/>
    <p:sldId id="430" r:id="rId108"/>
    <p:sldId id="62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9" r:id="rId139"/>
    <p:sldId id="612" r:id="rId140"/>
    <p:sldId id="451" r:id="rId141"/>
    <p:sldId id="489" r:id="rId142"/>
    <p:sldId id="617" r:id="rId143"/>
    <p:sldId id="490" r:id="rId144"/>
    <p:sldId id="492" r:id="rId145"/>
    <p:sldId id="493" r:id="rId146"/>
    <p:sldId id="494" r:id="rId147"/>
    <p:sldId id="495" r:id="rId148"/>
    <p:sldId id="496" r:id="rId149"/>
    <p:sldId id="497" r:id="rId150"/>
    <p:sldId id="498" r:id="rId151"/>
    <p:sldId id="499" r:id="rId152"/>
    <p:sldId id="500" r:id="rId153"/>
    <p:sldId id="501" r:id="rId154"/>
    <p:sldId id="491" r:id="rId155"/>
    <p:sldId id="525" r:id="rId156"/>
    <p:sldId id="524" r:id="rId157"/>
    <p:sldId id="522" r:id="rId158"/>
    <p:sldId id="392" r:id="rId159"/>
    <p:sldId id="395" r:id="rId160"/>
    <p:sldId id="413" r:id="rId161"/>
    <p:sldId id="414" r:id="rId162"/>
    <p:sldId id="396" r:id="rId163"/>
    <p:sldId id="397" r:id="rId164"/>
    <p:sldId id="406" r:id="rId165"/>
    <p:sldId id="431" r:id="rId166"/>
    <p:sldId id="432" r:id="rId167"/>
    <p:sldId id="339" r:id="rId168"/>
    <p:sldId id="399" r:id="rId169"/>
    <p:sldId id="398" r:id="rId170"/>
    <p:sldId id="400" r:id="rId171"/>
    <p:sldId id="407" r:id="rId172"/>
    <p:sldId id="408" r:id="rId173"/>
    <p:sldId id="478" r:id="rId174"/>
    <p:sldId id="433" r:id="rId175"/>
    <p:sldId id="453" r:id="rId176"/>
    <p:sldId id="434" r:id="rId177"/>
    <p:sldId id="463" r:id="rId178"/>
    <p:sldId id="464" r:id="rId179"/>
    <p:sldId id="465" r:id="rId180"/>
    <p:sldId id="466" r:id="rId181"/>
    <p:sldId id="467" r:id="rId182"/>
    <p:sldId id="468" r:id="rId183"/>
    <p:sldId id="513" r:id="rId184"/>
    <p:sldId id="523" r:id="rId185"/>
    <p:sldId id="503" r:id="rId186"/>
    <p:sldId id="506" r:id="rId187"/>
    <p:sldId id="507" r:id="rId188"/>
    <p:sldId id="514" r:id="rId189"/>
    <p:sldId id="511" r:id="rId190"/>
    <p:sldId id="520" r:id="rId191"/>
    <p:sldId id="516" r:id="rId192"/>
    <p:sldId id="521" r:id="rId193"/>
    <p:sldId id="519" r:id="rId194"/>
    <p:sldId id="518" r:id="rId195"/>
    <p:sldId id="515" r:id="rId196"/>
    <p:sldId id="508" r:id="rId197"/>
    <p:sldId id="509" r:id="rId198"/>
    <p:sldId id="510" r:id="rId199"/>
    <p:sldId id="517" r:id="rId200"/>
    <p:sldId id="296" r:id="rId201"/>
    <p:sldId id="297" r:id="rId202"/>
    <p:sldId id="298" r:id="rId203"/>
    <p:sldId id="311" r:id="rId204"/>
    <p:sldId id="299" r:id="rId205"/>
    <p:sldId id="300" r:id="rId206"/>
    <p:sldId id="301" r:id="rId207"/>
    <p:sldId id="302" r:id="rId208"/>
    <p:sldId id="504" r:id="rId209"/>
    <p:sldId id="303" r:id="rId210"/>
    <p:sldId id="304" r:id="rId211"/>
    <p:sldId id="505" r:id="rId212"/>
    <p:sldId id="379" r:id="rId213"/>
    <p:sldId id="380" r:id="rId214"/>
    <p:sldId id="381" r:id="rId215"/>
    <p:sldId id="382" r:id="rId216"/>
    <p:sldId id="373" r:id="rId217"/>
    <p:sldId id="374" r:id="rId218"/>
    <p:sldId id="375" r:id="rId219"/>
    <p:sldId id="376" r:id="rId220"/>
    <p:sldId id="377" r:id="rId221"/>
    <p:sldId id="378" r:id="rId222"/>
    <p:sldId id="562" r:id="rId223"/>
    <p:sldId id="563" r:id="rId224"/>
    <p:sldId id="564" r:id="rId225"/>
    <p:sldId id="565" r:id="rId226"/>
    <p:sldId id="566" r:id="rId227"/>
    <p:sldId id="567" r:id="rId228"/>
    <p:sldId id="621" r:id="rId229"/>
    <p:sldId id="568" r:id="rId230"/>
    <p:sldId id="569" r:id="rId231"/>
    <p:sldId id="570" r:id="rId232"/>
    <p:sldId id="571" r:id="rId233"/>
    <p:sldId id="572" r:id="rId234"/>
    <p:sldId id="573" r:id="rId235"/>
    <p:sldId id="574" r:id="rId236"/>
    <p:sldId id="575" r:id="rId237"/>
    <p:sldId id="576" r:id="rId238"/>
    <p:sldId id="577"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599" r:id="rId260"/>
    <p:sldId id="600" r:id="rId261"/>
    <p:sldId id="601" r:id="rId262"/>
    <p:sldId id="602" r:id="rId263"/>
    <p:sldId id="388" r:id="rId264"/>
    <p:sldId id="391" r:id="rId265"/>
    <p:sldId id="420" r:id="rId266"/>
    <p:sldId id="390" r:id="rId267"/>
    <p:sldId id="372"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63" d="100"/>
          <a:sy n="63" d="100"/>
        </p:scale>
        <p:origin x="-2592" y="-96"/>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interSettings" Target="printerSettings/printerSettings1.bin"/><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3010168"/>
        <c:axId val="2143013192"/>
        <c:axId val="0"/>
      </c:bar3DChart>
      <c:catAx>
        <c:axId val="2143010168"/>
        <c:scaling>
          <c:orientation val="minMax"/>
        </c:scaling>
        <c:delete val="1"/>
        <c:axPos val="b"/>
        <c:majorTickMark val="out"/>
        <c:minorTickMark val="none"/>
        <c:tickLblPos val="nextTo"/>
        <c:crossAx val="2143013192"/>
        <c:crosses val="autoZero"/>
        <c:auto val="1"/>
        <c:lblAlgn val="ctr"/>
        <c:lblOffset val="100"/>
        <c:noMultiLvlLbl val="0"/>
      </c:catAx>
      <c:valAx>
        <c:axId val="2143013192"/>
        <c:scaling>
          <c:orientation val="minMax"/>
        </c:scaling>
        <c:delete val="0"/>
        <c:axPos val="l"/>
        <c:majorGridlines/>
        <c:numFmt formatCode="0" sourceLinked="1"/>
        <c:majorTickMark val="out"/>
        <c:minorTickMark val="none"/>
        <c:tickLblPos val="nextTo"/>
        <c:crossAx val="214301016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08/10/2012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08/10/2012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maindrivendesign.org/node/88"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85</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105</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259</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1.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4.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8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a:t>Pros</a:t>
            </a:r>
          </a:p>
          <a:p>
            <a:pPr lvl="1"/>
            <a:r>
              <a:rPr lang="en-US" dirty="0"/>
              <a:t>Speed: no network calls</a:t>
            </a:r>
          </a:p>
          <a:p>
            <a:pPr lvl="1"/>
            <a:r>
              <a:rPr lang="en-US" dirty="0"/>
              <a:t>APIs: core APIs, traversers, Cypher</a:t>
            </a:r>
          </a:p>
          <a:p>
            <a:pPr lvl="1"/>
            <a:r>
              <a:rPr lang="en-US" dirty="0"/>
              <a:t>Easy to write functional tests: just inject </a:t>
            </a:r>
            <a:r>
              <a:rPr lang="en-US" dirty="0" err="1">
                <a:latin typeface="Courier"/>
                <a:cs typeface="Courier"/>
              </a:rPr>
              <a:t>GraphDatabaseAPI</a:t>
            </a:r>
            <a:r>
              <a:rPr lang="en-US" dirty="0">
                <a:latin typeface="Courier"/>
                <a:cs typeface="Courier"/>
              </a:rPr>
              <a:t> </a:t>
            </a:r>
          </a:p>
          <a:p>
            <a:pPr lvl="1"/>
            <a:r>
              <a:rPr lang="en-US" dirty="0"/>
              <a:t>Can still use HA</a:t>
            </a:r>
          </a:p>
          <a:p>
            <a:r>
              <a:rPr lang="en-US" dirty="0"/>
              <a:t>Cons</a:t>
            </a:r>
          </a:p>
          <a:p>
            <a:pPr lvl="1"/>
            <a:r>
              <a:rPr lang="en-US" dirty="0"/>
              <a:t>Java (or JVM language) only</a:t>
            </a:r>
          </a:p>
          <a:p>
            <a:pPr lvl="1"/>
            <a:r>
              <a:rPr lang="en-US" dirty="0"/>
              <a:t>Application responsible for controlling database lifecycle</a:t>
            </a:r>
          </a:p>
          <a:p>
            <a:pPr lvl="1"/>
            <a:r>
              <a:rPr lang="en-US" dirty="0"/>
              <a:t>Application GC pauses can slow down queries and disrupt HA</a:t>
            </a:r>
          </a:p>
          <a:p>
            <a:pPr lvl="1"/>
            <a:r>
              <a:rPr lang="en-US" dirty="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Recommendations</a:t>
            </a:r>
            <a:endParaRPr lang="en-US" dirty="0"/>
          </a:p>
        </p:txBody>
      </p:sp>
      <p:sp>
        <p:nvSpPr>
          <p:cNvPr id="3" name="Content Placeholder 2"/>
          <p:cNvSpPr>
            <a:spLocks noGrp="1"/>
          </p:cNvSpPr>
          <p:nvPr>
            <p:ph idx="1"/>
          </p:nvPr>
        </p:nvSpPr>
        <p:spPr/>
        <p:txBody>
          <a:bodyPr/>
          <a:lstStyle/>
          <a:p>
            <a:r>
              <a:rPr lang="en-US" dirty="0" smtClean="0"/>
              <a:t>Do not write through slaves</a:t>
            </a:r>
          </a:p>
          <a:p>
            <a:pPr lvl="1"/>
            <a:r>
              <a:rPr lang="en-US" dirty="0" smtClean="0"/>
              <a:t>Performance impact</a:t>
            </a:r>
          </a:p>
          <a:p>
            <a:r>
              <a:rPr lang="en-US" dirty="0" smtClean="0"/>
              <a:t>For </a:t>
            </a:r>
            <a:r>
              <a:rPr lang="en-US" dirty="0"/>
              <a:t>increased durability, use </a:t>
            </a:r>
            <a:r>
              <a:rPr lang="en-US" dirty="0" err="1" smtClean="0">
                <a:latin typeface="Courier"/>
                <a:cs typeface="Courier"/>
              </a:rPr>
              <a:t>ha.tx_push_factor</a:t>
            </a:r>
            <a:r>
              <a:rPr lang="en-US" dirty="0" smtClean="0"/>
              <a:t> with value 1 or more</a:t>
            </a:r>
          </a:p>
          <a:p>
            <a:r>
              <a:rPr lang="en-US" dirty="0" smtClean="0"/>
              <a:t>In server environment, use ‘write’ load balance, which directs to master, and ‘read’ load balancer</a:t>
            </a:r>
            <a:endParaRPr lang="en-US" dirty="0"/>
          </a:p>
        </p:txBody>
      </p:sp>
    </p:spTree>
    <p:extLst>
      <p:ext uri="{BB962C8B-B14F-4D97-AF65-F5344CB8AC3E}">
        <p14:creationId xmlns:p14="http://schemas.microsoft.com/office/powerpoint/2010/main" val="24600979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a:t>
            </a:r>
            <a:r>
              <a:rPr lang="en-US" dirty="0" err="1">
                <a:latin typeface="Courier"/>
                <a:cs typeface="Courier"/>
              </a:rPr>
              <a:t>EphemeralDatabase</a:t>
            </a:r>
            <a:endParaRPr lang="en-US" dirty="0">
              <a:latin typeface="Courier"/>
              <a:cs typeface="Courier"/>
            </a:endParaRPr>
          </a:p>
          <a:p>
            <a:pPr lvl="1"/>
            <a:r>
              <a:rPr lang="en-US" dirty="0"/>
              <a:t>In-memory</a:t>
            </a:r>
          </a:p>
          <a:p>
            <a:pPr lvl="1"/>
            <a:r>
              <a:rPr lang="en-US" dirty="0"/>
              <a:t>For testing purposes only</a:t>
            </a:r>
          </a:p>
          <a:p>
            <a:pPr lvl="1"/>
            <a:r>
              <a:rPr lang="en-US" dirty="0"/>
              <a:t>Included in the kernel test jar:</a:t>
            </a:r>
          </a:p>
          <a:p>
            <a:pPr lvl="1"/>
            <a:endParaRPr lang="en-US" dirty="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a:t>
            </a:r>
            <a:r>
              <a:rPr lang="en-US" sz="1900" dirty="0" smtClean="0">
                <a:latin typeface="Courier"/>
                <a:cs typeface="Courier"/>
              </a:rPr>
              <a:t>1.8&lt;</a:t>
            </a:r>
            <a:r>
              <a:rPr lang="en-US" sz="1900" dirty="0">
                <a:latin typeface="Courier"/>
                <a:cs typeface="Courier"/>
              </a:rPr>
              <a: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  &lt;scope&gt;test&lt;/scope&gt;</a:t>
            </a:r>
          </a:p>
          <a:p>
            <a:pPr marL="457200" lvl="1" indent="0">
              <a:buNone/>
            </a:pPr>
            <a:r>
              <a:rPr lang="en-US" sz="1900" dirty="0">
                <a:latin typeface="Courier"/>
                <a:cs typeface="Courier"/>
              </a:rPr>
              <a:t>&lt;/dependency&gt;</a:t>
            </a:r>
            <a:endParaRPr lang="en-US" sz="1900" dirty="0">
              <a:latin typeface="Courier"/>
              <a:cs typeface="Courier"/>
            </a:endParaRP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Database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new </a:t>
            </a:r>
            <a:r>
              <a:rPr lang="en-US" sz="1400" dirty="0" err="1">
                <a:latin typeface="Courier"/>
                <a:cs typeface="Courier"/>
              </a:rPr>
              <a:t>FriendOfAFriendSearch</a:t>
            </a:r>
            <a:r>
              <a:rPr lang="en-US" sz="1400" dirty="0">
                <a:latin typeface="Courier"/>
                <a:cs typeface="Courier"/>
              </a:rPr>
              <a:t>(</a:t>
            </a:r>
            <a:r>
              <a:rPr lang="en-US" sz="1400" dirty="0" err="1">
                <a:latin typeface="Courier"/>
                <a:cs typeface="Courier"/>
              </a:rPr>
              <a:t>db.getGraph</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endParaRPr lang="en-US" sz="1400" dirty="0">
              <a:latin typeface="Courier"/>
              <a:cs typeface="Courier"/>
            </a:endParaRPr>
          </a:p>
        </p:txBody>
      </p:sp>
      <p:sp>
        <p:nvSpPr>
          <p:cNvPr id="5" name="Rectangular Callout 4"/>
          <p:cNvSpPr/>
          <p:nvPr/>
        </p:nvSpPr>
        <p:spPr>
          <a:xfrm>
            <a:off x="5346880" y="1270077"/>
            <a:ext cx="2840530" cy="919135"/>
          </a:xfrm>
          <a:prstGeom prst="wedgeRectCallout">
            <a:avLst>
              <a:gd name="adj1" fmla="val -89944"/>
              <a:gd name="adj2" fmla="val -53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94919"/>
              <a:gd name="adj2" fmla="val 1617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a:t>Use </a:t>
            </a:r>
            <a:r>
              <a:rPr lang="en-US" dirty="0" err="1">
                <a:latin typeface="Courier"/>
                <a:cs typeface="Courier"/>
              </a:rPr>
              <a:t>ServerBuilder</a:t>
            </a:r>
            <a:r>
              <a:rPr lang="en-US" dirty="0"/>
              <a:t> to create a server</a:t>
            </a:r>
          </a:p>
          <a:p>
            <a:r>
              <a:rPr lang="en-US" dirty="0"/>
              <a:t>Start the server</a:t>
            </a:r>
          </a:p>
          <a:p>
            <a:r>
              <a:rPr lang="en-US" dirty="0"/>
              <a:t>Populate the database</a:t>
            </a:r>
          </a:p>
          <a:p>
            <a:r>
              <a:rPr lang="en-US" dirty="0"/>
              <a:t>Run test</a:t>
            </a:r>
          </a:p>
          <a:p>
            <a:r>
              <a:rPr lang="en-US" dirty="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Utility class for building and configuring a server:</a:t>
            </a:r>
          </a:p>
          <a:p>
            <a:endParaRPr lang="en-US" dirty="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endParaRPr lang="en-US" dirty="0">
              <a:latin typeface="Courier"/>
              <a:cs typeface="Courier"/>
            </a:endParaRP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CommunityNeoServer</a:t>
            </a:r>
            <a:r>
              <a:rPr lang="en-US" sz="1400" dirty="0">
                <a:latin typeface="Courier"/>
                <a:cs typeface="Courier"/>
              </a:rPr>
              <a:t> server;</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ServerBuilder.server</a:t>
            </a:r>
            <a:r>
              <a:rPr lang="en-US" sz="1400" dirty="0">
                <a:latin typeface="Courier"/>
                <a:cs typeface="Courier"/>
              </a:rPr>
              <a:t>().build();</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teardown()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a:t>
            </a:r>
            <a:r>
              <a:rPr lang="en-US" sz="1400" dirty="0" err="1">
                <a:latin typeface="Courier"/>
                <a:cs typeface="Courier"/>
              </a:rPr>
              <a:t>db</a:t>
            </a:r>
            <a:r>
              <a:rPr lang="en-US" sz="1400" dirty="0">
                <a:latin typeface="Courier"/>
                <a:cs typeface="Courier"/>
              </a:rPr>
              <a:t> ) {</a:t>
            </a:r>
          </a:p>
          <a:p>
            <a:pPr marL="0" indent="0">
              <a:buNone/>
            </a:pPr>
            <a:r>
              <a:rPr lang="en-US" sz="1400" dirty="0">
                <a:latin typeface="Courier"/>
                <a:cs typeface="Courier"/>
              </a:rPr>
              <a:t>    Transaction </a:t>
            </a:r>
            <a:r>
              <a:rPr lang="en-US" sz="1400" dirty="0" err="1">
                <a:latin typeface="Courier"/>
                <a:cs typeface="Courier"/>
              </a:rPr>
              <a:t>tx</a:t>
            </a:r>
            <a:r>
              <a:rPr lang="en-US" sz="1400" dirty="0">
                <a:latin typeface="Courier"/>
                <a:cs typeface="Courier"/>
              </a:rPr>
              <a:t> = </a:t>
            </a:r>
            <a:r>
              <a:rPr lang="en-US" sz="1400" dirty="0" err="1">
                <a:latin typeface="Courier"/>
                <a:cs typeface="Courier"/>
              </a:rPr>
              <a:t>db.beginTx</a:t>
            </a:r>
            <a:r>
              <a:rPr lang="en-US" sz="1400" dirty="0">
                <a:latin typeface="Courier"/>
                <a:cs typeface="Courier"/>
              </a:rPr>
              <a:t>();</a:t>
            </a:r>
          </a:p>
          <a:p>
            <a:pPr marL="0" indent="0">
              <a:buNone/>
            </a:pPr>
            <a:r>
              <a:rPr lang="en-US" sz="1400" dirty="0">
                <a:latin typeface="Courier"/>
                <a:cs typeface="Courier"/>
              </a:rPr>
              <a:t>    try {</a:t>
            </a:r>
          </a:p>
          <a:p>
            <a:pPr marL="0" indent="0">
              <a:buNone/>
            </a:pPr>
            <a:r>
              <a:rPr lang="en-US" sz="1400" dirty="0">
                <a:latin typeface="Courier"/>
                <a:cs typeface="Courier"/>
              </a:rPr>
              <a:t>        // Populate database</a:t>
            </a:r>
          </a:p>
          <a:p>
            <a:pPr marL="0" indent="0">
              <a:buNone/>
            </a:pPr>
            <a:r>
              <a:rPr lang="en-US" sz="1400" dirty="0">
                <a:latin typeface="Courier"/>
                <a:cs typeface="Courier"/>
              </a:rPr>
              <a:t>    }</a:t>
            </a:r>
          </a:p>
          <a:p>
            <a:pPr marL="0" indent="0">
              <a:buNone/>
            </a:pPr>
            <a:r>
              <a:rPr lang="en-US" sz="1400" dirty="0">
                <a:latin typeface="Courier"/>
                <a:cs typeface="Courier"/>
              </a:rPr>
              <a:t>    finally {</a:t>
            </a:r>
          </a:p>
          <a:p>
            <a:pPr marL="0" indent="0">
              <a:buNone/>
            </a:pPr>
            <a:r>
              <a:rPr lang="en-US" sz="1400" dirty="0">
                <a:latin typeface="Courier"/>
                <a:cs typeface="Courier"/>
              </a:rPr>
              <a:t>        </a:t>
            </a:r>
            <a:r>
              <a:rPr lang="en-US" sz="1400" dirty="0" err="1">
                <a:latin typeface="Courier"/>
                <a:cs typeface="Courier"/>
              </a:rPr>
              <a:t>tx.finish</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a:t>
            </a:r>
            <a:endParaRPr lang="en-US" sz="1400" dirty="0">
              <a:latin typeface="Courier"/>
              <a:cs typeface="Courier"/>
            </a:endParaRPr>
          </a:p>
        </p:txBody>
      </p:sp>
      <p:sp>
        <p:nvSpPr>
          <p:cNvPr id="6" name="Rectangular Callout 5"/>
          <p:cNvSpPr/>
          <p:nvPr/>
        </p:nvSpPr>
        <p:spPr>
          <a:xfrm>
            <a:off x="5948404" y="3018430"/>
            <a:ext cx="2840530" cy="919135"/>
          </a:xfrm>
          <a:prstGeom prst="wedgeRectCallout">
            <a:avLst>
              <a:gd name="adj1" fmla="val -92635"/>
              <a:gd name="adj2" fmla="val -914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smtClean="0">
                <a:latin typeface="Courier"/>
                <a:cs typeface="Courier"/>
              </a:rPr>
              <a:t>Database </a:t>
            </a:r>
            <a:r>
              <a:rPr lang="en-US" sz="1400" dirty="0" err="1" smtClean="0">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smtClean="0">
                <a:latin typeface="Courier"/>
                <a:cs typeface="Courier"/>
              </a:rPr>
              <a:t>db.getGraph</a:t>
            </a:r>
            <a:r>
              <a:rPr lang="en-US" sz="1400" b="1" dirty="0" smtClean="0">
                <a:latin typeface="Courier"/>
                <a:cs typeface="Courier"/>
              </a:rPr>
              <a:t>()</a:t>
            </a:r>
            <a:r>
              <a:rPr lang="en-US" sz="1400" dirty="0" smtClean="0">
                <a:latin typeface="Courier"/>
                <a:cs typeface="Courier"/>
              </a:rPr>
              <a: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endParaRPr lang="en-US" sz="1400" dirty="0">
              <a:latin typeface="Courier"/>
              <a:cs typeface="Courier"/>
            </a:endParaRP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31729"/>
              <a:gd name="adj2" fmla="val 2154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46730</TotalTime>
  <Words>12971</Words>
  <Application>Microsoft Macintosh PowerPoint</Application>
  <PresentationFormat>On-screen Show (4:3)</PresentationFormat>
  <Paragraphs>2184</Paragraphs>
  <Slides>267</Slides>
  <Notes>82</Notes>
  <HiddenSlides>0</HiddenSlides>
  <MMClips>1</MMClips>
  <ScaleCrop>false</ScaleCrop>
  <HeadingPairs>
    <vt:vector size="4" baseType="variant">
      <vt:variant>
        <vt:lpstr>Theme</vt:lpstr>
      </vt:variant>
      <vt:variant>
        <vt:i4>1</vt:i4>
      </vt:variant>
      <vt:variant>
        <vt:lpstr>Slide Titles</vt:lpstr>
      </vt:variant>
      <vt:variant>
        <vt:i4>267</vt:i4>
      </vt:variant>
    </vt:vector>
  </HeadingPairs>
  <TitlesOfParts>
    <vt:vector size="268" baseType="lpstr">
      <vt:lpstr>Office Theme</vt:lpstr>
      <vt:lpstr>PowerPoint Presentation</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HA Recommendations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810</cp:revision>
  <cp:lastPrinted>2012-09-09T18:56:07Z</cp:lastPrinted>
  <dcterms:created xsi:type="dcterms:W3CDTF">2011-03-08T13:24:17Z</dcterms:created>
  <dcterms:modified xsi:type="dcterms:W3CDTF">2012-10-08T11:00:28Z</dcterms:modified>
</cp:coreProperties>
</file>